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3" r:id="rId8"/>
    <p:sldId id="264" r:id="rId9"/>
    <p:sldId id="265" r:id="rId10"/>
    <p:sldId id="266" r:id="rId11"/>
    <p:sldId id="267" r:id="rId12"/>
    <p:sldId id="26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84" y="10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F0B53-25B0-4D93-958A-B4A7A43C1F1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0BB17A4-CF3B-450D-9418-8F3385FA5E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376C17A-6752-48BD-B76C-E1914AEF7325}"/>
              </a:ext>
            </a:extLst>
          </p:cNvPr>
          <p:cNvSpPr>
            <a:spLocks noGrp="1"/>
          </p:cNvSpPr>
          <p:nvPr>
            <p:ph type="dt" sz="half" idx="10"/>
          </p:nvPr>
        </p:nvSpPr>
        <p:spPr/>
        <p:txBody>
          <a:bodyPr/>
          <a:lstStyle/>
          <a:p>
            <a:fld id="{78855B7F-E932-4430-8D57-6CC4ADD85057}" type="datetimeFigureOut">
              <a:rPr lang="en-US" smtClean="0"/>
              <a:t>10/17/2021</a:t>
            </a:fld>
            <a:endParaRPr lang="en-US"/>
          </a:p>
        </p:txBody>
      </p:sp>
      <p:sp>
        <p:nvSpPr>
          <p:cNvPr id="5" name="Footer Placeholder 4">
            <a:extLst>
              <a:ext uri="{FF2B5EF4-FFF2-40B4-BE49-F238E27FC236}">
                <a16:creationId xmlns:a16="http://schemas.microsoft.com/office/drawing/2014/main" id="{242357A8-E861-42A8-8244-044136C30B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90F4C7-AEF8-46C6-BA83-FF37C7DEB5DF}"/>
              </a:ext>
            </a:extLst>
          </p:cNvPr>
          <p:cNvSpPr>
            <a:spLocks noGrp="1"/>
          </p:cNvSpPr>
          <p:nvPr>
            <p:ph type="sldNum" sz="quarter" idx="12"/>
          </p:nvPr>
        </p:nvSpPr>
        <p:spPr/>
        <p:txBody>
          <a:bodyPr/>
          <a:lstStyle/>
          <a:p>
            <a:fld id="{00970AB9-A10E-4324-870D-346767A7322D}" type="slidenum">
              <a:rPr lang="en-US" smtClean="0"/>
              <a:t>‹#›</a:t>
            </a:fld>
            <a:endParaRPr lang="en-US"/>
          </a:p>
        </p:txBody>
      </p:sp>
    </p:spTree>
    <p:extLst>
      <p:ext uri="{BB962C8B-B14F-4D97-AF65-F5344CB8AC3E}">
        <p14:creationId xmlns:p14="http://schemas.microsoft.com/office/powerpoint/2010/main" val="3572775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D262E-258D-41AF-8F29-CF795E33DB5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499FC9-7483-4D7D-82A7-4094DA3390C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B917C6-4D1A-41E2-9E33-C05C21890E78}"/>
              </a:ext>
            </a:extLst>
          </p:cNvPr>
          <p:cNvSpPr>
            <a:spLocks noGrp="1"/>
          </p:cNvSpPr>
          <p:nvPr>
            <p:ph type="dt" sz="half" idx="10"/>
          </p:nvPr>
        </p:nvSpPr>
        <p:spPr/>
        <p:txBody>
          <a:bodyPr/>
          <a:lstStyle/>
          <a:p>
            <a:fld id="{78855B7F-E932-4430-8D57-6CC4ADD85057}" type="datetimeFigureOut">
              <a:rPr lang="en-US" smtClean="0"/>
              <a:t>10/17/2021</a:t>
            </a:fld>
            <a:endParaRPr lang="en-US"/>
          </a:p>
        </p:txBody>
      </p:sp>
      <p:sp>
        <p:nvSpPr>
          <p:cNvPr id="5" name="Footer Placeholder 4">
            <a:extLst>
              <a:ext uri="{FF2B5EF4-FFF2-40B4-BE49-F238E27FC236}">
                <a16:creationId xmlns:a16="http://schemas.microsoft.com/office/drawing/2014/main" id="{F611878D-5E0C-4F6C-9B85-83E25B8CF1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F754E3-2254-4167-BCC5-8A4B0BE4BD04}"/>
              </a:ext>
            </a:extLst>
          </p:cNvPr>
          <p:cNvSpPr>
            <a:spLocks noGrp="1"/>
          </p:cNvSpPr>
          <p:nvPr>
            <p:ph type="sldNum" sz="quarter" idx="12"/>
          </p:nvPr>
        </p:nvSpPr>
        <p:spPr/>
        <p:txBody>
          <a:bodyPr/>
          <a:lstStyle/>
          <a:p>
            <a:fld id="{00970AB9-A10E-4324-870D-346767A7322D}" type="slidenum">
              <a:rPr lang="en-US" smtClean="0"/>
              <a:t>‹#›</a:t>
            </a:fld>
            <a:endParaRPr lang="en-US"/>
          </a:p>
        </p:txBody>
      </p:sp>
    </p:spTree>
    <p:extLst>
      <p:ext uri="{BB962C8B-B14F-4D97-AF65-F5344CB8AC3E}">
        <p14:creationId xmlns:p14="http://schemas.microsoft.com/office/powerpoint/2010/main" val="376219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0EE6A8-8D2B-426C-B0E9-0F80B800C04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D6D7D8F-516A-4982-9E02-3FBFCE6F8F2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8D737F-9F74-4119-9267-A59BE93C9514}"/>
              </a:ext>
            </a:extLst>
          </p:cNvPr>
          <p:cNvSpPr>
            <a:spLocks noGrp="1"/>
          </p:cNvSpPr>
          <p:nvPr>
            <p:ph type="dt" sz="half" idx="10"/>
          </p:nvPr>
        </p:nvSpPr>
        <p:spPr/>
        <p:txBody>
          <a:bodyPr/>
          <a:lstStyle/>
          <a:p>
            <a:fld id="{78855B7F-E932-4430-8D57-6CC4ADD85057}" type="datetimeFigureOut">
              <a:rPr lang="en-US" smtClean="0"/>
              <a:t>10/17/2021</a:t>
            </a:fld>
            <a:endParaRPr lang="en-US"/>
          </a:p>
        </p:txBody>
      </p:sp>
      <p:sp>
        <p:nvSpPr>
          <p:cNvPr id="5" name="Footer Placeholder 4">
            <a:extLst>
              <a:ext uri="{FF2B5EF4-FFF2-40B4-BE49-F238E27FC236}">
                <a16:creationId xmlns:a16="http://schemas.microsoft.com/office/drawing/2014/main" id="{EB35CCE6-B805-4D61-B2E1-0988EF28B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4D4B1E-B47B-4E86-BEA5-B9F8A31C0FAF}"/>
              </a:ext>
            </a:extLst>
          </p:cNvPr>
          <p:cNvSpPr>
            <a:spLocks noGrp="1"/>
          </p:cNvSpPr>
          <p:nvPr>
            <p:ph type="sldNum" sz="quarter" idx="12"/>
          </p:nvPr>
        </p:nvSpPr>
        <p:spPr/>
        <p:txBody>
          <a:bodyPr/>
          <a:lstStyle/>
          <a:p>
            <a:fld id="{00970AB9-A10E-4324-870D-346767A7322D}" type="slidenum">
              <a:rPr lang="en-US" smtClean="0"/>
              <a:t>‹#›</a:t>
            </a:fld>
            <a:endParaRPr lang="en-US"/>
          </a:p>
        </p:txBody>
      </p:sp>
    </p:spTree>
    <p:extLst>
      <p:ext uri="{BB962C8B-B14F-4D97-AF65-F5344CB8AC3E}">
        <p14:creationId xmlns:p14="http://schemas.microsoft.com/office/powerpoint/2010/main" val="1702792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B9FEA-DA27-4E63-96EF-6E2E2EB4FD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486E0F-170C-4D18-ADA9-A3EC0A5D4A1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3AF00B-5F80-49BF-BB8E-86249596D295}"/>
              </a:ext>
            </a:extLst>
          </p:cNvPr>
          <p:cNvSpPr>
            <a:spLocks noGrp="1"/>
          </p:cNvSpPr>
          <p:nvPr>
            <p:ph type="dt" sz="half" idx="10"/>
          </p:nvPr>
        </p:nvSpPr>
        <p:spPr/>
        <p:txBody>
          <a:bodyPr/>
          <a:lstStyle/>
          <a:p>
            <a:fld id="{78855B7F-E932-4430-8D57-6CC4ADD85057}" type="datetimeFigureOut">
              <a:rPr lang="en-US" smtClean="0"/>
              <a:t>10/17/2021</a:t>
            </a:fld>
            <a:endParaRPr lang="en-US"/>
          </a:p>
        </p:txBody>
      </p:sp>
      <p:sp>
        <p:nvSpPr>
          <p:cNvPr id="5" name="Footer Placeholder 4">
            <a:extLst>
              <a:ext uri="{FF2B5EF4-FFF2-40B4-BE49-F238E27FC236}">
                <a16:creationId xmlns:a16="http://schemas.microsoft.com/office/drawing/2014/main" id="{76615910-DDAC-4C24-BFA6-4E9CA51B76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004849-D4D9-4B13-8428-283D49F54923}"/>
              </a:ext>
            </a:extLst>
          </p:cNvPr>
          <p:cNvSpPr>
            <a:spLocks noGrp="1"/>
          </p:cNvSpPr>
          <p:nvPr>
            <p:ph type="sldNum" sz="quarter" idx="12"/>
          </p:nvPr>
        </p:nvSpPr>
        <p:spPr/>
        <p:txBody>
          <a:bodyPr/>
          <a:lstStyle/>
          <a:p>
            <a:fld id="{00970AB9-A10E-4324-870D-346767A7322D}" type="slidenum">
              <a:rPr lang="en-US" smtClean="0"/>
              <a:t>‹#›</a:t>
            </a:fld>
            <a:endParaRPr lang="en-US"/>
          </a:p>
        </p:txBody>
      </p:sp>
    </p:spTree>
    <p:extLst>
      <p:ext uri="{BB962C8B-B14F-4D97-AF65-F5344CB8AC3E}">
        <p14:creationId xmlns:p14="http://schemas.microsoft.com/office/powerpoint/2010/main" val="3913648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8BDF-EB4B-46CC-9A26-54C58A2062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D1163CD-B261-4300-8F59-F5B0ABE868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8764EE-2F57-4B4D-8C0A-D339397ACB3A}"/>
              </a:ext>
            </a:extLst>
          </p:cNvPr>
          <p:cNvSpPr>
            <a:spLocks noGrp="1"/>
          </p:cNvSpPr>
          <p:nvPr>
            <p:ph type="dt" sz="half" idx="10"/>
          </p:nvPr>
        </p:nvSpPr>
        <p:spPr/>
        <p:txBody>
          <a:bodyPr/>
          <a:lstStyle/>
          <a:p>
            <a:fld id="{78855B7F-E932-4430-8D57-6CC4ADD85057}" type="datetimeFigureOut">
              <a:rPr lang="en-US" smtClean="0"/>
              <a:t>10/17/2021</a:t>
            </a:fld>
            <a:endParaRPr lang="en-US"/>
          </a:p>
        </p:txBody>
      </p:sp>
      <p:sp>
        <p:nvSpPr>
          <p:cNvPr id="5" name="Footer Placeholder 4">
            <a:extLst>
              <a:ext uri="{FF2B5EF4-FFF2-40B4-BE49-F238E27FC236}">
                <a16:creationId xmlns:a16="http://schemas.microsoft.com/office/drawing/2014/main" id="{9144BA90-4C17-442F-9C15-494B445A4A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4C8DF7-110C-475F-8E86-B887E54CEE4E}"/>
              </a:ext>
            </a:extLst>
          </p:cNvPr>
          <p:cNvSpPr>
            <a:spLocks noGrp="1"/>
          </p:cNvSpPr>
          <p:nvPr>
            <p:ph type="sldNum" sz="quarter" idx="12"/>
          </p:nvPr>
        </p:nvSpPr>
        <p:spPr/>
        <p:txBody>
          <a:bodyPr/>
          <a:lstStyle/>
          <a:p>
            <a:fld id="{00970AB9-A10E-4324-870D-346767A7322D}" type="slidenum">
              <a:rPr lang="en-US" smtClean="0"/>
              <a:t>‹#›</a:t>
            </a:fld>
            <a:endParaRPr lang="en-US"/>
          </a:p>
        </p:txBody>
      </p:sp>
    </p:spTree>
    <p:extLst>
      <p:ext uri="{BB962C8B-B14F-4D97-AF65-F5344CB8AC3E}">
        <p14:creationId xmlns:p14="http://schemas.microsoft.com/office/powerpoint/2010/main" val="6795730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AD12E-0DA7-4C8D-804C-BE1F6A4BE2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70C7D5-B7C0-47D0-B810-018A6529EE9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50A2BD-6DD2-46CC-923A-14994A9A89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FDFA2A5-6953-49F1-B0CA-07FB6407AC1D}"/>
              </a:ext>
            </a:extLst>
          </p:cNvPr>
          <p:cNvSpPr>
            <a:spLocks noGrp="1"/>
          </p:cNvSpPr>
          <p:nvPr>
            <p:ph type="dt" sz="half" idx="10"/>
          </p:nvPr>
        </p:nvSpPr>
        <p:spPr/>
        <p:txBody>
          <a:bodyPr/>
          <a:lstStyle/>
          <a:p>
            <a:fld id="{78855B7F-E932-4430-8D57-6CC4ADD85057}" type="datetimeFigureOut">
              <a:rPr lang="en-US" smtClean="0"/>
              <a:t>10/17/2021</a:t>
            </a:fld>
            <a:endParaRPr lang="en-US"/>
          </a:p>
        </p:txBody>
      </p:sp>
      <p:sp>
        <p:nvSpPr>
          <p:cNvPr id="6" name="Footer Placeholder 5">
            <a:extLst>
              <a:ext uri="{FF2B5EF4-FFF2-40B4-BE49-F238E27FC236}">
                <a16:creationId xmlns:a16="http://schemas.microsoft.com/office/drawing/2014/main" id="{EB4994E0-90FB-4E97-884E-8903BBCBC0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C200E7-08F8-4B29-91CD-D85624C487D1}"/>
              </a:ext>
            </a:extLst>
          </p:cNvPr>
          <p:cNvSpPr>
            <a:spLocks noGrp="1"/>
          </p:cNvSpPr>
          <p:nvPr>
            <p:ph type="sldNum" sz="quarter" idx="12"/>
          </p:nvPr>
        </p:nvSpPr>
        <p:spPr/>
        <p:txBody>
          <a:bodyPr/>
          <a:lstStyle/>
          <a:p>
            <a:fld id="{00970AB9-A10E-4324-870D-346767A7322D}" type="slidenum">
              <a:rPr lang="en-US" smtClean="0"/>
              <a:t>‹#›</a:t>
            </a:fld>
            <a:endParaRPr lang="en-US"/>
          </a:p>
        </p:txBody>
      </p:sp>
    </p:spTree>
    <p:extLst>
      <p:ext uri="{BB962C8B-B14F-4D97-AF65-F5344CB8AC3E}">
        <p14:creationId xmlns:p14="http://schemas.microsoft.com/office/powerpoint/2010/main" val="33089867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64BA1-7469-4318-BE04-076382B39B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B2E712-4866-4803-AA0E-576F43F65B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E930E0-DDDF-401F-B92D-8B4E051773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C4F9D5-2F6C-40A3-A305-80DE9D3243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17B155-7125-4F80-A9C2-00C0F398AD3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8B89B2-860A-42A5-8281-33EA47C0CA32}"/>
              </a:ext>
            </a:extLst>
          </p:cNvPr>
          <p:cNvSpPr>
            <a:spLocks noGrp="1"/>
          </p:cNvSpPr>
          <p:nvPr>
            <p:ph type="dt" sz="half" idx="10"/>
          </p:nvPr>
        </p:nvSpPr>
        <p:spPr/>
        <p:txBody>
          <a:bodyPr/>
          <a:lstStyle/>
          <a:p>
            <a:fld id="{78855B7F-E932-4430-8D57-6CC4ADD85057}" type="datetimeFigureOut">
              <a:rPr lang="en-US" smtClean="0"/>
              <a:t>10/17/2021</a:t>
            </a:fld>
            <a:endParaRPr lang="en-US"/>
          </a:p>
        </p:txBody>
      </p:sp>
      <p:sp>
        <p:nvSpPr>
          <p:cNvPr id="8" name="Footer Placeholder 7">
            <a:extLst>
              <a:ext uri="{FF2B5EF4-FFF2-40B4-BE49-F238E27FC236}">
                <a16:creationId xmlns:a16="http://schemas.microsoft.com/office/drawing/2014/main" id="{71D0CE09-B90E-47B9-ABE8-9E8F431C240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3AAEEC-1985-474A-9A65-A574FAF2FC78}"/>
              </a:ext>
            </a:extLst>
          </p:cNvPr>
          <p:cNvSpPr>
            <a:spLocks noGrp="1"/>
          </p:cNvSpPr>
          <p:nvPr>
            <p:ph type="sldNum" sz="quarter" idx="12"/>
          </p:nvPr>
        </p:nvSpPr>
        <p:spPr/>
        <p:txBody>
          <a:bodyPr/>
          <a:lstStyle/>
          <a:p>
            <a:fld id="{00970AB9-A10E-4324-870D-346767A7322D}" type="slidenum">
              <a:rPr lang="en-US" smtClean="0"/>
              <a:t>‹#›</a:t>
            </a:fld>
            <a:endParaRPr lang="en-US"/>
          </a:p>
        </p:txBody>
      </p:sp>
    </p:spTree>
    <p:extLst>
      <p:ext uri="{BB962C8B-B14F-4D97-AF65-F5344CB8AC3E}">
        <p14:creationId xmlns:p14="http://schemas.microsoft.com/office/powerpoint/2010/main" val="409238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C7F28-C1AD-4A45-B335-07556F3888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51C16C-CB99-4768-AE94-09D253246551}"/>
              </a:ext>
            </a:extLst>
          </p:cNvPr>
          <p:cNvSpPr>
            <a:spLocks noGrp="1"/>
          </p:cNvSpPr>
          <p:nvPr>
            <p:ph type="dt" sz="half" idx="10"/>
          </p:nvPr>
        </p:nvSpPr>
        <p:spPr/>
        <p:txBody>
          <a:bodyPr/>
          <a:lstStyle/>
          <a:p>
            <a:fld id="{78855B7F-E932-4430-8D57-6CC4ADD85057}" type="datetimeFigureOut">
              <a:rPr lang="en-US" smtClean="0"/>
              <a:t>10/17/2021</a:t>
            </a:fld>
            <a:endParaRPr lang="en-US"/>
          </a:p>
        </p:txBody>
      </p:sp>
      <p:sp>
        <p:nvSpPr>
          <p:cNvPr id="4" name="Footer Placeholder 3">
            <a:extLst>
              <a:ext uri="{FF2B5EF4-FFF2-40B4-BE49-F238E27FC236}">
                <a16:creationId xmlns:a16="http://schemas.microsoft.com/office/drawing/2014/main" id="{BC6B8586-7220-4D62-B495-8D82AD5CBF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BC5210-7B42-4D95-BFCB-2FE38918B4D3}"/>
              </a:ext>
            </a:extLst>
          </p:cNvPr>
          <p:cNvSpPr>
            <a:spLocks noGrp="1"/>
          </p:cNvSpPr>
          <p:nvPr>
            <p:ph type="sldNum" sz="quarter" idx="12"/>
          </p:nvPr>
        </p:nvSpPr>
        <p:spPr/>
        <p:txBody>
          <a:bodyPr/>
          <a:lstStyle/>
          <a:p>
            <a:fld id="{00970AB9-A10E-4324-870D-346767A7322D}" type="slidenum">
              <a:rPr lang="en-US" smtClean="0"/>
              <a:t>‹#›</a:t>
            </a:fld>
            <a:endParaRPr lang="en-US"/>
          </a:p>
        </p:txBody>
      </p:sp>
    </p:spTree>
    <p:extLst>
      <p:ext uri="{BB962C8B-B14F-4D97-AF65-F5344CB8AC3E}">
        <p14:creationId xmlns:p14="http://schemas.microsoft.com/office/powerpoint/2010/main" val="3211979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92CD90-9752-4E10-BA35-A7762975FB73}"/>
              </a:ext>
            </a:extLst>
          </p:cNvPr>
          <p:cNvSpPr>
            <a:spLocks noGrp="1"/>
          </p:cNvSpPr>
          <p:nvPr>
            <p:ph type="dt" sz="half" idx="10"/>
          </p:nvPr>
        </p:nvSpPr>
        <p:spPr/>
        <p:txBody>
          <a:bodyPr/>
          <a:lstStyle/>
          <a:p>
            <a:fld id="{78855B7F-E932-4430-8D57-6CC4ADD85057}" type="datetimeFigureOut">
              <a:rPr lang="en-US" smtClean="0"/>
              <a:t>10/17/2021</a:t>
            </a:fld>
            <a:endParaRPr lang="en-US"/>
          </a:p>
        </p:txBody>
      </p:sp>
      <p:sp>
        <p:nvSpPr>
          <p:cNvPr id="3" name="Footer Placeholder 2">
            <a:extLst>
              <a:ext uri="{FF2B5EF4-FFF2-40B4-BE49-F238E27FC236}">
                <a16:creationId xmlns:a16="http://schemas.microsoft.com/office/drawing/2014/main" id="{DEDEB6D7-645E-4A27-A025-B0354618CF4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6245DA2-C188-4846-911F-3BCBC8215AA5}"/>
              </a:ext>
            </a:extLst>
          </p:cNvPr>
          <p:cNvSpPr>
            <a:spLocks noGrp="1"/>
          </p:cNvSpPr>
          <p:nvPr>
            <p:ph type="sldNum" sz="quarter" idx="12"/>
          </p:nvPr>
        </p:nvSpPr>
        <p:spPr/>
        <p:txBody>
          <a:bodyPr/>
          <a:lstStyle/>
          <a:p>
            <a:fld id="{00970AB9-A10E-4324-870D-346767A7322D}" type="slidenum">
              <a:rPr lang="en-US" smtClean="0"/>
              <a:t>‹#›</a:t>
            </a:fld>
            <a:endParaRPr lang="en-US"/>
          </a:p>
        </p:txBody>
      </p:sp>
    </p:spTree>
    <p:extLst>
      <p:ext uri="{BB962C8B-B14F-4D97-AF65-F5344CB8AC3E}">
        <p14:creationId xmlns:p14="http://schemas.microsoft.com/office/powerpoint/2010/main" val="3617232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20602-5AD7-4FC8-8482-A45B975534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98A5811-D810-4AE8-8845-0BB3286292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B416EF7-46CB-4FD4-9A33-2A64D50636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587A-36C8-4860-88DB-6CED8D7864C7}"/>
              </a:ext>
            </a:extLst>
          </p:cNvPr>
          <p:cNvSpPr>
            <a:spLocks noGrp="1"/>
          </p:cNvSpPr>
          <p:nvPr>
            <p:ph type="dt" sz="half" idx="10"/>
          </p:nvPr>
        </p:nvSpPr>
        <p:spPr/>
        <p:txBody>
          <a:bodyPr/>
          <a:lstStyle/>
          <a:p>
            <a:fld id="{78855B7F-E932-4430-8D57-6CC4ADD85057}" type="datetimeFigureOut">
              <a:rPr lang="en-US" smtClean="0"/>
              <a:t>10/17/2021</a:t>
            </a:fld>
            <a:endParaRPr lang="en-US"/>
          </a:p>
        </p:txBody>
      </p:sp>
      <p:sp>
        <p:nvSpPr>
          <p:cNvPr id="6" name="Footer Placeholder 5">
            <a:extLst>
              <a:ext uri="{FF2B5EF4-FFF2-40B4-BE49-F238E27FC236}">
                <a16:creationId xmlns:a16="http://schemas.microsoft.com/office/drawing/2014/main" id="{27151F8C-218F-4B64-B4BB-F92C0BF5E1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B1CEAC-B4D0-42D5-A084-9D090474D5FA}"/>
              </a:ext>
            </a:extLst>
          </p:cNvPr>
          <p:cNvSpPr>
            <a:spLocks noGrp="1"/>
          </p:cNvSpPr>
          <p:nvPr>
            <p:ph type="sldNum" sz="quarter" idx="12"/>
          </p:nvPr>
        </p:nvSpPr>
        <p:spPr/>
        <p:txBody>
          <a:bodyPr/>
          <a:lstStyle/>
          <a:p>
            <a:fld id="{00970AB9-A10E-4324-870D-346767A7322D}" type="slidenum">
              <a:rPr lang="en-US" smtClean="0"/>
              <a:t>‹#›</a:t>
            </a:fld>
            <a:endParaRPr lang="en-US"/>
          </a:p>
        </p:txBody>
      </p:sp>
    </p:spTree>
    <p:extLst>
      <p:ext uri="{BB962C8B-B14F-4D97-AF65-F5344CB8AC3E}">
        <p14:creationId xmlns:p14="http://schemas.microsoft.com/office/powerpoint/2010/main" val="3987880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12BE2-C99F-44D3-A6AB-5266D86EC1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4873BE-1FDB-47D1-B4C7-E30D504E69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A4B67DA-C75F-4BE1-BEC8-7C7EFF6F84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7431B9-7C4B-4B2E-9A09-5E23543E0CFA}"/>
              </a:ext>
            </a:extLst>
          </p:cNvPr>
          <p:cNvSpPr>
            <a:spLocks noGrp="1"/>
          </p:cNvSpPr>
          <p:nvPr>
            <p:ph type="dt" sz="half" idx="10"/>
          </p:nvPr>
        </p:nvSpPr>
        <p:spPr/>
        <p:txBody>
          <a:bodyPr/>
          <a:lstStyle/>
          <a:p>
            <a:fld id="{78855B7F-E932-4430-8D57-6CC4ADD85057}" type="datetimeFigureOut">
              <a:rPr lang="en-US" smtClean="0"/>
              <a:t>10/17/2021</a:t>
            </a:fld>
            <a:endParaRPr lang="en-US"/>
          </a:p>
        </p:txBody>
      </p:sp>
      <p:sp>
        <p:nvSpPr>
          <p:cNvPr id="6" name="Footer Placeholder 5">
            <a:extLst>
              <a:ext uri="{FF2B5EF4-FFF2-40B4-BE49-F238E27FC236}">
                <a16:creationId xmlns:a16="http://schemas.microsoft.com/office/drawing/2014/main" id="{E228F8E6-A6AD-4A1A-9B98-748D1E3054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2E44F5-30FD-4FF4-AD46-2BE9EE67C46F}"/>
              </a:ext>
            </a:extLst>
          </p:cNvPr>
          <p:cNvSpPr>
            <a:spLocks noGrp="1"/>
          </p:cNvSpPr>
          <p:nvPr>
            <p:ph type="sldNum" sz="quarter" idx="12"/>
          </p:nvPr>
        </p:nvSpPr>
        <p:spPr/>
        <p:txBody>
          <a:bodyPr/>
          <a:lstStyle/>
          <a:p>
            <a:fld id="{00970AB9-A10E-4324-870D-346767A7322D}" type="slidenum">
              <a:rPr lang="en-US" smtClean="0"/>
              <a:t>‹#›</a:t>
            </a:fld>
            <a:endParaRPr lang="en-US"/>
          </a:p>
        </p:txBody>
      </p:sp>
    </p:spTree>
    <p:extLst>
      <p:ext uri="{BB962C8B-B14F-4D97-AF65-F5344CB8AC3E}">
        <p14:creationId xmlns:p14="http://schemas.microsoft.com/office/powerpoint/2010/main" val="380486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403CB8-6151-41D7-A7CE-08238AAB9C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E3AF41-59B5-4979-8A9B-2213CE7CF9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681B48-24F0-4B38-8A3A-6176019FA2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855B7F-E932-4430-8D57-6CC4ADD85057}" type="datetimeFigureOut">
              <a:rPr lang="en-US" smtClean="0"/>
              <a:t>10/17/2021</a:t>
            </a:fld>
            <a:endParaRPr lang="en-US"/>
          </a:p>
        </p:txBody>
      </p:sp>
      <p:sp>
        <p:nvSpPr>
          <p:cNvPr id="5" name="Footer Placeholder 4">
            <a:extLst>
              <a:ext uri="{FF2B5EF4-FFF2-40B4-BE49-F238E27FC236}">
                <a16:creationId xmlns:a16="http://schemas.microsoft.com/office/drawing/2014/main" id="{0B7F6AF8-ADBF-4699-A17D-ED50B54395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58CE4A-3887-4B45-B505-6677749296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970AB9-A10E-4324-870D-346767A7322D}" type="slidenum">
              <a:rPr lang="en-US" smtClean="0"/>
              <a:t>‹#›</a:t>
            </a:fld>
            <a:endParaRPr lang="en-US"/>
          </a:p>
        </p:txBody>
      </p:sp>
    </p:spTree>
    <p:extLst>
      <p:ext uri="{BB962C8B-B14F-4D97-AF65-F5344CB8AC3E}">
        <p14:creationId xmlns:p14="http://schemas.microsoft.com/office/powerpoint/2010/main" val="1987386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hyperlink" Target="https://worldclass.regis.edu/d2l/le/content/273433/viewContent/4017190/View" TargetMode="Externa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hyperlink" Target="https://www.britannica.com/topic/Netflix-Inc" TargetMode="External"/><Relationship Id="rId5" Type="http://schemas.openxmlformats.org/officeDocument/2006/relationships/hyperlink" Target="https://www.kaggle.com/shivamb/netflix-shows" TargetMode="External"/><Relationship Id="rId4" Type="http://schemas.openxmlformats.org/officeDocument/2006/relationships/hyperlink" Target="https://translatorswithoutborders.org/language-data-for-india"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8386171-E87D-46AB-8718-4CE2A88748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26">
            <a:extLst>
              <a:ext uri="{FF2B5EF4-FFF2-40B4-BE49-F238E27FC236}">
                <a16:creationId xmlns:a16="http://schemas.microsoft.com/office/drawing/2014/main" id="{207CB456-8849-413C-8210-B663779A32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513936D-D1EB-4E42-A97F-942BA1F3DF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0DF565-FF0F-41C9-B5E8-0CA6B4EC7F1B}"/>
              </a:ext>
            </a:extLst>
          </p:cNvPr>
          <p:cNvSpPr>
            <a:spLocks noGrp="1"/>
          </p:cNvSpPr>
          <p:nvPr>
            <p:ph type="ctrTitle"/>
          </p:nvPr>
        </p:nvSpPr>
        <p:spPr>
          <a:xfrm>
            <a:off x="1524000" y="1337641"/>
            <a:ext cx="9144000" cy="2330002"/>
          </a:xfrm>
        </p:spPr>
        <p:txBody>
          <a:bodyPr>
            <a:normAutofit/>
          </a:bodyPr>
          <a:lstStyle/>
          <a:p>
            <a:r>
              <a:rPr lang="en-US" sz="5400"/>
              <a:t>MSDS 670 Data Visualization</a:t>
            </a:r>
            <a:br>
              <a:rPr lang="en-US" sz="5400"/>
            </a:br>
            <a:r>
              <a:rPr lang="en-US" sz="5400"/>
              <a:t>Final Project</a:t>
            </a:r>
          </a:p>
        </p:txBody>
      </p:sp>
      <p:sp>
        <p:nvSpPr>
          <p:cNvPr id="3" name="Subtitle 2">
            <a:extLst>
              <a:ext uri="{FF2B5EF4-FFF2-40B4-BE49-F238E27FC236}">
                <a16:creationId xmlns:a16="http://schemas.microsoft.com/office/drawing/2014/main" id="{9C4301D1-D6D4-4AD9-83DA-F0F8C17C1E48}"/>
              </a:ext>
            </a:extLst>
          </p:cNvPr>
          <p:cNvSpPr>
            <a:spLocks noGrp="1"/>
          </p:cNvSpPr>
          <p:nvPr>
            <p:ph type="subTitle" idx="1"/>
          </p:nvPr>
        </p:nvSpPr>
        <p:spPr>
          <a:xfrm>
            <a:off x="1524000" y="3990165"/>
            <a:ext cx="9144000" cy="1279432"/>
          </a:xfrm>
        </p:spPr>
        <p:txBody>
          <a:bodyPr>
            <a:normAutofit/>
          </a:bodyPr>
          <a:lstStyle/>
          <a:p>
            <a:r>
              <a:rPr lang="en-US" dirty="0"/>
              <a:t>Kaytie Moyer </a:t>
            </a:r>
          </a:p>
          <a:p>
            <a:r>
              <a:rPr lang="en-US" dirty="0"/>
              <a:t>Regis University </a:t>
            </a:r>
          </a:p>
        </p:txBody>
      </p:sp>
      <p:cxnSp>
        <p:nvCxnSpPr>
          <p:cNvPr id="14" name="Straight Connector 13">
            <a:extLst>
              <a:ext uri="{FF2B5EF4-FFF2-40B4-BE49-F238E27FC236}">
                <a16:creationId xmlns:a16="http://schemas.microsoft.com/office/drawing/2014/main" id="{AFA75EE9-0DE4-4982-A870-290AD61EAA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52800" y="3806097"/>
            <a:ext cx="54864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Audio 5">
            <a:hlinkClick r:id="" action="ppaction://media"/>
            <a:extLst>
              <a:ext uri="{FF2B5EF4-FFF2-40B4-BE49-F238E27FC236}">
                <a16:creationId xmlns:a16="http://schemas.microsoft.com/office/drawing/2014/main" id="{17008E69-F4DF-4928-8337-07CED4DE0A26}"/>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956454806"/>
      </p:ext>
    </p:extLst>
  </p:cSld>
  <p:clrMapOvr>
    <a:masterClrMapping/>
  </p:clrMapOvr>
  <mc:AlternateContent xmlns:mc="http://schemas.openxmlformats.org/markup-compatibility/2006" xmlns:p14="http://schemas.microsoft.com/office/powerpoint/2010/main">
    <mc:Choice Requires="p14">
      <p:transition spd="slow" p14:dur="2000" advTm="27286"/>
    </mc:Choice>
    <mc:Fallback xmlns="">
      <p:transition spd="slow" advTm="272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grpId="0" nodeType="withEffect">
                                  <p:stCondLst>
                                    <p:cond delay="1000"/>
                                  </p:stCondLst>
                                  <p:iterate type="wd">
                                    <p:tmPct val="15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1000"/>
                                        <p:tgtEl>
                                          <p:spTgt spid="3">
                                            <p:txEl>
                                              <p:pRg st="0" end="0"/>
                                            </p:txEl>
                                          </p:spTgt>
                                        </p:tgtEl>
                                      </p:cBhvr>
                                    </p:animEffect>
                                  </p:childTnLst>
                                </p:cTn>
                              </p:par>
                              <p:par>
                                <p:cTn id="10" presetID="10" presetClass="entr" presetSubtype="0" fill="hold" grpId="0" nodeType="withEffect">
                                  <p:stCondLst>
                                    <p:cond delay="500"/>
                                  </p:stCondLst>
                                  <p:iterate type="wd">
                                    <p:tmPct val="15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000"/>
                                  </p:stCondLst>
                                  <p:iterate type="wd">
                                    <p:tmPct val="15000"/>
                                  </p:iterate>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CAF54-57E9-4B4D-BCBA-68275F92638C}"/>
              </a:ext>
            </a:extLst>
          </p:cNvPr>
          <p:cNvSpPr>
            <a:spLocks noGrp="1"/>
          </p:cNvSpPr>
          <p:nvPr>
            <p:ph type="title"/>
          </p:nvPr>
        </p:nvSpPr>
        <p:spPr>
          <a:xfrm>
            <a:off x="648929" y="174662"/>
            <a:ext cx="3505495" cy="2076926"/>
          </a:xfrm>
        </p:spPr>
        <p:txBody>
          <a:bodyPr>
            <a:normAutofit fontScale="90000"/>
          </a:bodyPr>
          <a:lstStyle/>
          <a:p>
            <a:r>
              <a:rPr lang="en-US" dirty="0"/>
              <a:t>The Thirty Most Popular Categories of Netflix Content</a:t>
            </a:r>
          </a:p>
        </p:txBody>
      </p:sp>
      <p:sp>
        <p:nvSpPr>
          <p:cNvPr id="9" name="Content Placeholder 8">
            <a:extLst>
              <a:ext uri="{FF2B5EF4-FFF2-40B4-BE49-F238E27FC236}">
                <a16:creationId xmlns:a16="http://schemas.microsoft.com/office/drawing/2014/main" id="{FC1BB777-EA96-42EF-9A9B-1762546531DC}"/>
              </a:ext>
            </a:extLst>
          </p:cNvPr>
          <p:cNvSpPr>
            <a:spLocks noGrp="1"/>
          </p:cNvSpPr>
          <p:nvPr>
            <p:ph idx="1"/>
          </p:nvPr>
        </p:nvSpPr>
        <p:spPr>
          <a:xfrm>
            <a:off x="308224" y="2438400"/>
            <a:ext cx="4048239" cy="3785419"/>
          </a:xfrm>
        </p:spPr>
        <p:txBody>
          <a:bodyPr>
            <a:normAutofit/>
          </a:bodyPr>
          <a:lstStyle/>
          <a:p>
            <a:r>
              <a:rPr lang="en-US" sz="2000" b="1" dirty="0"/>
              <a:t>The most popular category of Netflix content was Dramas/International Movies. </a:t>
            </a:r>
          </a:p>
          <a:p>
            <a:r>
              <a:rPr lang="en-US" sz="2000" dirty="0"/>
              <a:t>The second popular category was stand-up comedy. </a:t>
            </a:r>
          </a:p>
          <a:p>
            <a:r>
              <a:rPr lang="en-US" sz="2000" dirty="0"/>
              <a:t>Movies that were placed in the Drama/Romantic/International category were more popular by about 100% than movies placed in the Drama/Romantic category. </a:t>
            </a:r>
          </a:p>
        </p:txBody>
      </p:sp>
      <p:sp>
        <p:nvSpPr>
          <p:cNvPr id="12" name="Rectangle 11">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10;&#10;Description automatically generated">
            <a:extLst>
              <a:ext uri="{FF2B5EF4-FFF2-40B4-BE49-F238E27FC236}">
                <a16:creationId xmlns:a16="http://schemas.microsoft.com/office/drawing/2014/main" id="{5B99DA5B-2793-4666-899C-4940352346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05862" y="1298039"/>
            <a:ext cx="6019331" cy="4258676"/>
          </a:xfrm>
          <a:prstGeom prst="rect">
            <a:avLst/>
          </a:prstGeom>
          <a:effectLst/>
        </p:spPr>
      </p:pic>
      <p:pic>
        <p:nvPicPr>
          <p:cNvPr id="8" name="Audio 7">
            <a:hlinkClick r:id="" action="ppaction://media"/>
            <a:extLst>
              <a:ext uri="{FF2B5EF4-FFF2-40B4-BE49-F238E27FC236}">
                <a16:creationId xmlns:a16="http://schemas.microsoft.com/office/drawing/2014/main" id="{0FE8801E-60FF-437F-AE36-E0BBEDB2D1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46912829"/>
      </p:ext>
    </p:extLst>
  </p:cSld>
  <p:clrMapOvr>
    <a:masterClrMapping/>
  </p:clrMapOvr>
  <mc:AlternateContent xmlns:mc="http://schemas.openxmlformats.org/markup-compatibility/2006" xmlns:p14="http://schemas.microsoft.com/office/powerpoint/2010/main">
    <mc:Choice Requires="p14">
      <p:transition spd="slow" p14:dur="2000" advTm="80302"/>
    </mc:Choice>
    <mc:Fallback xmlns="">
      <p:transition spd="slow" advTm="80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D6CDB20-394C-4D51-9C5B-8751E2133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Rounded Rectangle 3">
            <a:extLst>
              <a:ext uri="{FF2B5EF4-FFF2-40B4-BE49-F238E27FC236}">
                <a16:creationId xmlns:a16="http://schemas.microsoft.com/office/drawing/2014/main" id="{46DFD1E0-DCA7-47E6-B78B-6ECDDF873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chemeClr val="tx1">
                <a:lumMod val="50000"/>
                <a:lumOff val="50000"/>
              </a:schemeClr>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AAB0B1E-BB97-40E0-8DCD-D1197A0E1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7D93A3-242C-4B98-AB53-5A23199FE7DA}"/>
              </a:ext>
            </a:extLst>
          </p:cNvPr>
          <p:cNvSpPr>
            <a:spLocks noGrp="1"/>
          </p:cNvSpPr>
          <p:nvPr>
            <p:ph type="title"/>
          </p:nvPr>
        </p:nvSpPr>
        <p:spPr>
          <a:xfrm>
            <a:off x="1288064" y="1284731"/>
            <a:ext cx="9637776" cy="1333066"/>
          </a:xfrm>
        </p:spPr>
        <p:txBody>
          <a:bodyPr>
            <a:normAutofit/>
          </a:bodyPr>
          <a:lstStyle/>
          <a:p>
            <a:r>
              <a:rPr lang="en-US" dirty="0"/>
              <a:t>Conclusions</a:t>
            </a:r>
            <a:endParaRPr lang="en-US"/>
          </a:p>
        </p:txBody>
      </p:sp>
      <p:cxnSp>
        <p:nvCxnSpPr>
          <p:cNvPr id="25" name="Straight Connector 24">
            <a:extLst>
              <a:ext uri="{FF2B5EF4-FFF2-40B4-BE49-F238E27FC236}">
                <a16:creationId xmlns:a16="http://schemas.microsoft.com/office/drawing/2014/main" id="{19C0742B-6FAB-4F71-A9CB-E140A40C8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62454" y="2620980"/>
            <a:ext cx="950976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944E38F-4121-45CD-B3FF-501286A235BD}"/>
              </a:ext>
            </a:extLst>
          </p:cNvPr>
          <p:cNvSpPr>
            <a:spLocks noGrp="1"/>
          </p:cNvSpPr>
          <p:nvPr>
            <p:ph idx="1"/>
          </p:nvPr>
        </p:nvSpPr>
        <p:spPr>
          <a:xfrm>
            <a:off x="1288064" y="2853879"/>
            <a:ext cx="9637776" cy="2714771"/>
          </a:xfrm>
        </p:spPr>
        <p:txBody>
          <a:bodyPr>
            <a:normAutofit/>
          </a:bodyPr>
          <a:lstStyle/>
          <a:p>
            <a:r>
              <a:rPr lang="en-US" sz="2000" dirty="0"/>
              <a:t>Netflix, since 2008, has largely focused on producing movies, the majority of which are international dramas and stand-up comedies. </a:t>
            </a:r>
          </a:p>
          <a:p>
            <a:r>
              <a:rPr lang="en-US" sz="2000" dirty="0"/>
              <a:t>The largest content release spike came in 2017 and 2018 and has sharply dropped off since.</a:t>
            </a:r>
          </a:p>
          <a:p>
            <a:r>
              <a:rPr lang="en-US" sz="2000" dirty="0"/>
              <a:t>Early analysis indicates that Netflix focuses on content for both young and older audiences. </a:t>
            </a:r>
          </a:p>
          <a:p>
            <a:r>
              <a:rPr lang="en-US" sz="2000" dirty="0"/>
              <a:t>Future research could look at determining age group demographics, watch times, and returning viewers (those that watch a show or movie again after finishing it). </a:t>
            </a:r>
          </a:p>
          <a:p>
            <a:endParaRPr lang="en-US" sz="2000" dirty="0"/>
          </a:p>
        </p:txBody>
      </p:sp>
      <p:pic>
        <p:nvPicPr>
          <p:cNvPr id="6" name="Audio 5">
            <a:hlinkClick r:id="" action="ppaction://media"/>
            <a:extLst>
              <a:ext uri="{FF2B5EF4-FFF2-40B4-BE49-F238E27FC236}">
                <a16:creationId xmlns:a16="http://schemas.microsoft.com/office/drawing/2014/main" id="{E10BD8ED-7A09-45B9-BE05-7293EF2E8C7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34917360"/>
      </p:ext>
    </p:extLst>
  </p:cSld>
  <p:clrMapOvr>
    <a:masterClrMapping/>
  </p:clrMapOvr>
  <mc:AlternateContent xmlns:mc="http://schemas.openxmlformats.org/markup-compatibility/2006" xmlns:p14="http://schemas.microsoft.com/office/powerpoint/2010/main">
    <mc:Choice Requires="p14">
      <p:transition spd="slow" p14:dur="2000" advTm="121243"/>
    </mc:Choice>
    <mc:Fallback xmlns="">
      <p:transition spd="slow" advTm="121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D6CDB20-394C-4D51-9C5B-8751E2133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Rounded Rectangle 3">
            <a:extLst>
              <a:ext uri="{FF2B5EF4-FFF2-40B4-BE49-F238E27FC236}">
                <a16:creationId xmlns:a16="http://schemas.microsoft.com/office/drawing/2014/main" id="{46DFD1E0-DCA7-47E6-B78B-6ECDDF873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chemeClr val="tx1">
                <a:lumMod val="50000"/>
                <a:lumOff val="50000"/>
              </a:schemeClr>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AAB0B1E-BB97-40E0-8DCD-D1197A0E1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83AE5-A3CC-49AC-896B-A35711FA2535}"/>
              </a:ext>
            </a:extLst>
          </p:cNvPr>
          <p:cNvSpPr>
            <a:spLocks noGrp="1"/>
          </p:cNvSpPr>
          <p:nvPr>
            <p:ph type="title"/>
          </p:nvPr>
        </p:nvSpPr>
        <p:spPr>
          <a:xfrm>
            <a:off x="1288064" y="1284731"/>
            <a:ext cx="9637776" cy="1333066"/>
          </a:xfrm>
        </p:spPr>
        <p:txBody>
          <a:bodyPr>
            <a:normAutofit/>
          </a:bodyPr>
          <a:lstStyle/>
          <a:p>
            <a:r>
              <a:rPr lang="en-US" dirty="0"/>
              <a:t>References</a:t>
            </a:r>
          </a:p>
        </p:txBody>
      </p:sp>
      <p:cxnSp>
        <p:nvCxnSpPr>
          <p:cNvPr id="14" name="Straight Connector 13">
            <a:extLst>
              <a:ext uri="{FF2B5EF4-FFF2-40B4-BE49-F238E27FC236}">
                <a16:creationId xmlns:a16="http://schemas.microsoft.com/office/drawing/2014/main" id="{19C0742B-6FAB-4F71-A9CB-E140A40C8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62454" y="2620980"/>
            <a:ext cx="950976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A0CDD81-C30E-436E-B3C4-BE3D6B4D1DD3}"/>
              </a:ext>
            </a:extLst>
          </p:cNvPr>
          <p:cNvSpPr>
            <a:spLocks noGrp="1"/>
          </p:cNvSpPr>
          <p:nvPr>
            <p:ph idx="1"/>
          </p:nvPr>
        </p:nvSpPr>
        <p:spPr>
          <a:xfrm>
            <a:off x="1288064" y="2853879"/>
            <a:ext cx="9637776" cy="2714771"/>
          </a:xfrm>
        </p:spPr>
        <p:txBody>
          <a:bodyPr>
            <a:normAutofit/>
          </a:bodyPr>
          <a:lstStyle/>
          <a:p>
            <a:r>
              <a:rPr lang="en-US" sz="2000" dirty="0">
                <a:hlinkClick r:id="rId4"/>
              </a:rPr>
              <a:t>https://translatorswithoutborders.org/language-data-for-india</a:t>
            </a:r>
            <a:endParaRPr lang="en-US" sz="2000" dirty="0"/>
          </a:p>
          <a:p>
            <a:r>
              <a:rPr lang="en-US" sz="2000" dirty="0">
                <a:hlinkClick r:id="rId5"/>
              </a:rPr>
              <a:t>https://www.kaggle.com/shivamb/netflix-shows</a:t>
            </a:r>
            <a:endParaRPr lang="en-US" sz="2000" dirty="0"/>
          </a:p>
          <a:p>
            <a:r>
              <a:rPr lang="en-US" sz="2000" dirty="0">
                <a:hlinkClick r:id="rId6"/>
              </a:rPr>
              <a:t>https://www.britannica.com/topic/Netflix-Inc</a:t>
            </a:r>
            <a:endParaRPr lang="en-US" sz="2000" dirty="0"/>
          </a:p>
          <a:p>
            <a:r>
              <a:rPr lang="en-US" sz="2000" dirty="0">
                <a:hlinkClick r:id="rId7"/>
              </a:rPr>
              <a:t>https://worldclass.regis.edu/d2l/le/content/273433/viewContent/4017190/View</a:t>
            </a:r>
            <a:endParaRPr lang="en-US" sz="2000" dirty="0"/>
          </a:p>
          <a:p>
            <a:endParaRPr lang="en-US" sz="2000" dirty="0"/>
          </a:p>
          <a:p>
            <a:endParaRPr lang="en-US" sz="2000" dirty="0"/>
          </a:p>
        </p:txBody>
      </p:sp>
      <p:pic>
        <p:nvPicPr>
          <p:cNvPr id="7" name="Audio 6">
            <a:hlinkClick r:id="" action="ppaction://media"/>
            <a:extLst>
              <a:ext uri="{FF2B5EF4-FFF2-40B4-BE49-F238E27FC236}">
                <a16:creationId xmlns:a16="http://schemas.microsoft.com/office/drawing/2014/main" id="{7DE92A9D-7ED0-4711-8D22-A28D1F4292F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2039256"/>
      </p:ext>
    </p:extLst>
  </p:cSld>
  <p:clrMapOvr>
    <a:masterClrMapping/>
  </p:clrMapOvr>
  <mc:AlternateContent xmlns:mc="http://schemas.openxmlformats.org/markup-compatibility/2006" xmlns:p14="http://schemas.microsoft.com/office/powerpoint/2010/main">
    <mc:Choice Requires="p14">
      <p:transition spd="slow" p14:dur="2000" advTm="50238"/>
    </mc:Choice>
    <mc:Fallback xmlns="">
      <p:transition spd="slow" advTm="50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D6CDB20-394C-4D51-9C5B-8751E2133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Rounded Rectangle 3">
            <a:extLst>
              <a:ext uri="{FF2B5EF4-FFF2-40B4-BE49-F238E27FC236}">
                <a16:creationId xmlns:a16="http://schemas.microsoft.com/office/drawing/2014/main" id="{46DFD1E0-DCA7-47E6-B78B-6ECDDF873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chemeClr val="tx1">
                <a:lumMod val="50000"/>
                <a:lumOff val="50000"/>
              </a:schemeClr>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AAB0B1E-BB97-40E0-8DCD-D1197A0E1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23B8BA-3332-4638-92B7-EC24B7A036CD}"/>
              </a:ext>
            </a:extLst>
          </p:cNvPr>
          <p:cNvSpPr>
            <a:spLocks noGrp="1"/>
          </p:cNvSpPr>
          <p:nvPr>
            <p:ph type="title"/>
          </p:nvPr>
        </p:nvSpPr>
        <p:spPr>
          <a:xfrm>
            <a:off x="1288064" y="1284731"/>
            <a:ext cx="9637776" cy="1333066"/>
          </a:xfrm>
        </p:spPr>
        <p:txBody>
          <a:bodyPr>
            <a:normAutofit/>
          </a:bodyPr>
          <a:lstStyle/>
          <a:p>
            <a:r>
              <a:rPr lang="en-US" dirty="0"/>
              <a:t>Table of Contents</a:t>
            </a:r>
          </a:p>
        </p:txBody>
      </p:sp>
      <p:cxnSp>
        <p:nvCxnSpPr>
          <p:cNvPr id="14" name="Straight Connector 13">
            <a:extLst>
              <a:ext uri="{FF2B5EF4-FFF2-40B4-BE49-F238E27FC236}">
                <a16:creationId xmlns:a16="http://schemas.microsoft.com/office/drawing/2014/main" id="{19C0742B-6FAB-4F71-A9CB-E140A40C8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62454" y="2620980"/>
            <a:ext cx="950976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5A16D3E-0F85-4AD5-B93C-04CA032C0D0F}"/>
              </a:ext>
            </a:extLst>
          </p:cNvPr>
          <p:cNvSpPr>
            <a:spLocks noGrp="1"/>
          </p:cNvSpPr>
          <p:nvPr>
            <p:ph idx="1"/>
          </p:nvPr>
        </p:nvSpPr>
        <p:spPr>
          <a:xfrm>
            <a:off x="1288064" y="2853879"/>
            <a:ext cx="9637776" cy="2714771"/>
          </a:xfrm>
        </p:spPr>
        <p:txBody>
          <a:bodyPr>
            <a:normAutofit/>
          </a:bodyPr>
          <a:lstStyle/>
          <a:p>
            <a:r>
              <a:rPr lang="en-US" sz="1000" dirty="0"/>
              <a:t>Research Question </a:t>
            </a:r>
          </a:p>
          <a:p>
            <a:r>
              <a:rPr lang="en-US" sz="1000" dirty="0"/>
              <a:t>Methodology </a:t>
            </a:r>
          </a:p>
          <a:p>
            <a:r>
              <a:rPr lang="en-US" sz="1000" dirty="0"/>
              <a:t>Results</a:t>
            </a:r>
          </a:p>
          <a:p>
            <a:pPr lvl="1"/>
            <a:r>
              <a:rPr lang="en-US" sz="1000" dirty="0"/>
              <a:t>Top 13 Countries of Content Release</a:t>
            </a:r>
          </a:p>
          <a:p>
            <a:pPr lvl="1"/>
            <a:r>
              <a:rPr lang="en-US" sz="1000" dirty="0"/>
              <a:t>Netflix Content Release from 2008 to 2022</a:t>
            </a:r>
          </a:p>
          <a:p>
            <a:pPr lvl="1"/>
            <a:r>
              <a:rPr lang="en-US" sz="1000" dirty="0"/>
              <a:t>The Type of Content Released from 2008 to 2022</a:t>
            </a:r>
          </a:p>
          <a:p>
            <a:pPr lvl="1"/>
            <a:r>
              <a:rPr lang="en-US" sz="1000" dirty="0"/>
              <a:t>The Most Productive Years of Netflix</a:t>
            </a:r>
          </a:p>
          <a:p>
            <a:pPr lvl="1"/>
            <a:r>
              <a:rPr lang="en-US" sz="1000" dirty="0"/>
              <a:t>Content Ratings</a:t>
            </a:r>
          </a:p>
          <a:p>
            <a:pPr lvl="1"/>
            <a:r>
              <a:rPr lang="en-US" sz="1000" dirty="0"/>
              <a:t>The Thirty Most Popular Netflix Content Categories</a:t>
            </a:r>
          </a:p>
          <a:p>
            <a:r>
              <a:rPr lang="en-US" sz="1000" dirty="0"/>
              <a:t>Conclusion</a:t>
            </a:r>
          </a:p>
          <a:p>
            <a:r>
              <a:rPr lang="en-US" sz="1000" dirty="0"/>
              <a:t>References</a:t>
            </a:r>
          </a:p>
        </p:txBody>
      </p:sp>
      <p:pic>
        <p:nvPicPr>
          <p:cNvPr id="5" name="Audio 4">
            <a:hlinkClick r:id="" action="ppaction://media"/>
            <a:extLst>
              <a:ext uri="{FF2B5EF4-FFF2-40B4-BE49-F238E27FC236}">
                <a16:creationId xmlns:a16="http://schemas.microsoft.com/office/drawing/2014/main" id="{285821B1-F77F-4B76-B69C-28B7AB2EFF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91506772"/>
      </p:ext>
    </p:extLst>
  </p:cSld>
  <p:clrMapOvr>
    <a:masterClrMapping/>
  </p:clrMapOvr>
  <mc:AlternateContent xmlns:mc="http://schemas.openxmlformats.org/markup-compatibility/2006" xmlns:p14="http://schemas.microsoft.com/office/powerpoint/2010/main">
    <mc:Choice Requires="p14">
      <p:transition spd="slow" p14:dur="2000" advTm="23738"/>
    </mc:Choice>
    <mc:Fallback xmlns="">
      <p:transition spd="slow" advTm="237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7">
            <a:extLst>
              <a:ext uri="{FF2B5EF4-FFF2-40B4-BE49-F238E27FC236}">
                <a16:creationId xmlns:a16="http://schemas.microsoft.com/office/drawing/2014/main" id="{6D6CDB20-394C-4D51-9C5B-8751E2133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Rounded Rectangle 3">
            <a:extLst>
              <a:ext uri="{FF2B5EF4-FFF2-40B4-BE49-F238E27FC236}">
                <a16:creationId xmlns:a16="http://schemas.microsoft.com/office/drawing/2014/main" id="{46DFD1E0-DCA7-47E6-B78B-6ECDDF873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chemeClr val="tx1">
                <a:lumMod val="50000"/>
                <a:lumOff val="50000"/>
              </a:schemeClr>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1">
            <a:extLst>
              <a:ext uri="{FF2B5EF4-FFF2-40B4-BE49-F238E27FC236}">
                <a16:creationId xmlns:a16="http://schemas.microsoft.com/office/drawing/2014/main" id="{8AAB0B1E-BB97-40E0-8DCD-D1197A0E1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4557A9-BDBC-42C9-99C9-6F777E8394DE}"/>
              </a:ext>
            </a:extLst>
          </p:cNvPr>
          <p:cNvSpPr>
            <a:spLocks noGrp="1"/>
          </p:cNvSpPr>
          <p:nvPr>
            <p:ph type="title"/>
          </p:nvPr>
        </p:nvSpPr>
        <p:spPr>
          <a:xfrm>
            <a:off x="1288064" y="1284731"/>
            <a:ext cx="9637776" cy="1333066"/>
          </a:xfrm>
        </p:spPr>
        <p:txBody>
          <a:bodyPr>
            <a:normAutofit/>
          </a:bodyPr>
          <a:lstStyle/>
          <a:p>
            <a:r>
              <a:rPr lang="en-US" dirty="0"/>
              <a:t>Research Question</a:t>
            </a:r>
          </a:p>
        </p:txBody>
      </p:sp>
      <p:cxnSp>
        <p:nvCxnSpPr>
          <p:cNvPr id="14" name="Straight Connector 13">
            <a:extLst>
              <a:ext uri="{FF2B5EF4-FFF2-40B4-BE49-F238E27FC236}">
                <a16:creationId xmlns:a16="http://schemas.microsoft.com/office/drawing/2014/main" id="{19C0742B-6FAB-4F71-A9CB-E140A40C8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62454" y="2620980"/>
            <a:ext cx="950976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08AEECB-B3E0-4F65-8EE8-B8653241296C}"/>
              </a:ext>
            </a:extLst>
          </p:cNvPr>
          <p:cNvSpPr>
            <a:spLocks noGrp="1"/>
          </p:cNvSpPr>
          <p:nvPr>
            <p:ph idx="1"/>
          </p:nvPr>
        </p:nvSpPr>
        <p:spPr>
          <a:xfrm>
            <a:off x="1288064" y="2853879"/>
            <a:ext cx="9637776" cy="2714771"/>
          </a:xfrm>
        </p:spPr>
        <p:txBody>
          <a:bodyPr>
            <a:normAutofit/>
          </a:bodyPr>
          <a:lstStyle/>
          <a:p>
            <a:r>
              <a:rPr lang="en-US" sz="2000"/>
              <a:t>Is Netflix releasing more content in some countries then others? Does Netflix focus on releasing movies or TV shows? Has there been a year between 2008 and 2022 where Netflix has released more content? </a:t>
            </a:r>
          </a:p>
        </p:txBody>
      </p:sp>
      <p:pic>
        <p:nvPicPr>
          <p:cNvPr id="6" name="Audio 5">
            <a:hlinkClick r:id="" action="ppaction://media"/>
            <a:extLst>
              <a:ext uri="{FF2B5EF4-FFF2-40B4-BE49-F238E27FC236}">
                <a16:creationId xmlns:a16="http://schemas.microsoft.com/office/drawing/2014/main" id="{5239F8DB-4AA6-4AE3-BF86-600578B4FE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08922159"/>
      </p:ext>
    </p:extLst>
  </p:cSld>
  <p:clrMapOvr>
    <a:masterClrMapping/>
  </p:clrMapOvr>
  <mc:AlternateContent xmlns:mc="http://schemas.openxmlformats.org/markup-compatibility/2006" xmlns:p14="http://schemas.microsoft.com/office/powerpoint/2010/main">
    <mc:Choice Requires="p14">
      <p:transition spd="slow" p14:dur="2000" advTm="87392"/>
    </mc:Choice>
    <mc:Fallback xmlns="">
      <p:transition spd="slow" advTm="87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D6CDB20-394C-4D51-9C5B-8751E2133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Rounded Rectangle 3">
            <a:extLst>
              <a:ext uri="{FF2B5EF4-FFF2-40B4-BE49-F238E27FC236}">
                <a16:creationId xmlns:a16="http://schemas.microsoft.com/office/drawing/2014/main" id="{46DFD1E0-DCA7-47E6-B78B-6ECDDF873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chemeClr val="tx1">
                <a:lumMod val="50000"/>
                <a:lumOff val="50000"/>
              </a:schemeClr>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AAB0B1E-BB97-40E0-8DCD-D1197A0E1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C49933-B451-463E-AF2C-4BF4CE82728B}"/>
              </a:ext>
            </a:extLst>
          </p:cNvPr>
          <p:cNvSpPr>
            <a:spLocks noGrp="1"/>
          </p:cNvSpPr>
          <p:nvPr>
            <p:ph type="title"/>
          </p:nvPr>
        </p:nvSpPr>
        <p:spPr>
          <a:xfrm>
            <a:off x="1288064" y="1284731"/>
            <a:ext cx="9637776" cy="1333066"/>
          </a:xfrm>
        </p:spPr>
        <p:txBody>
          <a:bodyPr>
            <a:normAutofit/>
          </a:bodyPr>
          <a:lstStyle/>
          <a:p>
            <a:r>
              <a:rPr lang="en-US"/>
              <a:t>Methodology</a:t>
            </a:r>
          </a:p>
        </p:txBody>
      </p:sp>
      <p:cxnSp>
        <p:nvCxnSpPr>
          <p:cNvPr id="32" name="Straight Connector 31">
            <a:extLst>
              <a:ext uri="{FF2B5EF4-FFF2-40B4-BE49-F238E27FC236}">
                <a16:creationId xmlns:a16="http://schemas.microsoft.com/office/drawing/2014/main" id="{19C0742B-6FAB-4F71-A9CB-E140A40C8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62454" y="2620980"/>
            <a:ext cx="950976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5422F3D-959E-413B-B029-C7453A889206}"/>
              </a:ext>
            </a:extLst>
          </p:cNvPr>
          <p:cNvSpPr>
            <a:spLocks noGrp="1"/>
          </p:cNvSpPr>
          <p:nvPr>
            <p:ph idx="1"/>
          </p:nvPr>
        </p:nvSpPr>
        <p:spPr>
          <a:xfrm>
            <a:off x="1288064" y="2853879"/>
            <a:ext cx="9637776" cy="2714771"/>
          </a:xfrm>
        </p:spPr>
        <p:txBody>
          <a:bodyPr>
            <a:normAutofit/>
          </a:bodyPr>
          <a:lstStyle/>
          <a:p>
            <a:r>
              <a:rPr lang="en-US" sz="2000" dirty="0"/>
              <a:t>Available Netflix data (found on public domains) was collected and stored in a csv file. This file is updated by the collecting analyst, </a:t>
            </a:r>
            <a:r>
              <a:rPr lang="en-US" sz="2000" dirty="0" err="1"/>
              <a:t>Shivam</a:t>
            </a:r>
            <a:r>
              <a:rPr lang="en-US" sz="2000" dirty="0"/>
              <a:t> Bansal, every thirty days. </a:t>
            </a:r>
          </a:p>
          <a:p>
            <a:pPr lvl="1"/>
            <a:r>
              <a:rPr lang="en-US" sz="2000" dirty="0"/>
              <a:t>The link to the original csv file used for this analysis can be found in the reference section of this presentation. </a:t>
            </a:r>
          </a:p>
          <a:p>
            <a:r>
              <a:rPr lang="en-US" sz="2000" dirty="0"/>
              <a:t>Netflix collects and stores data on the content they release, including the directors, categories, types of content, ratings, locations released, and year the content was released. This is all available as public domain data and can be viewed on both the application and the website belonging to Netflix. </a:t>
            </a:r>
          </a:p>
          <a:p>
            <a:endParaRPr lang="en-US" sz="2000" dirty="0"/>
          </a:p>
        </p:txBody>
      </p:sp>
      <p:pic>
        <p:nvPicPr>
          <p:cNvPr id="5" name="Audio 4">
            <a:hlinkClick r:id="" action="ppaction://media"/>
            <a:extLst>
              <a:ext uri="{FF2B5EF4-FFF2-40B4-BE49-F238E27FC236}">
                <a16:creationId xmlns:a16="http://schemas.microsoft.com/office/drawing/2014/main" id="{67D5B043-0B9C-40F3-8CDF-6DDC8BD55CB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76970506"/>
      </p:ext>
    </p:extLst>
  </p:cSld>
  <p:clrMapOvr>
    <a:masterClrMapping/>
  </p:clrMapOvr>
  <mc:AlternateContent xmlns:mc="http://schemas.openxmlformats.org/markup-compatibility/2006" xmlns:p14="http://schemas.microsoft.com/office/powerpoint/2010/main">
    <mc:Choice Requires="p14">
      <p:transition spd="slow" p14:dur="2000" advTm="50165"/>
    </mc:Choice>
    <mc:Fallback xmlns="">
      <p:transition spd="slow" advTm="501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5F63FF5A-B9E2-4989-825C-C62CD37CBB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B3E44D-9502-463F-B4B0-DA4A82AE5AC3}"/>
              </a:ext>
            </a:extLst>
          </p:cNvPr>
          <p:cNvSpPr>
            <a:spLocks noGrp="1"/>
          </p:cNvSpPr>
          <p:nvPr>
            <p:ph type="title"/>
          </p:nvPr>
        </p:nvSpPr>
        <p:spPr>
          <a:xfrm>
            <a:off x="648930" y="629266"/>
            <a:ext cx="3605572" cy="1676603"/>
          </a:xfrm>
        </p:spPr>
        <p:txBody>
          <a:bodyPr>
            <a:normAutofit fontScale="90000"/>
          </a:bodyPr>
          <a:lstStyle/>
          <a:p>
            <a:r>
              <a:rPr lang="en-US" sz="4000" dirty="0"/>
              <a:t>The Top 13 Countries where Netflix released Content </a:t>
            </a:r>
          </a:p>
        </p:txBody>
      </p:sp>
      <p:sp>
        <p:nvSpPr>
          <p:cNvPr id="9" name="Content Placeholder 8">
            <a:extLst>
              <a:ext uri="{FF2B5EF4-FFF2-40B4-BE49-F238E27FC236}">
                <a16:creationId xmlns:a16="http://schemas.microsoft.com/office/drawing/2014/main" id="{67ED9B9B-968E-485F-A345-C385816A666B}"/>
              </a:ext>
            </a:extLst>
          </p:cNvPr>
          <p:cNvSpPr>
            <a:spLocks noGrp="1"/>
          </p:cNvSpPr>
          <p:nvPr>
            <p:ph idx="1"/>
          </p:nvPr>
        </p:nvSpPr>
        <p:spPr>
          <a:xfrm>
            <a:off x="648931" y="2438401"/>
            <a:ext cx="3605571" cy="3779520"/>
          </a:xfrm>
        </p:spPr>
        <p:txBody>
          <a:bodyPr>
            <a:normAutofit/>
          </a:bodyPr>
          <a:lstStyle/>
          <a:p>
            <a:r>
              <a:rPr lang="en-US" sz="1800" b="1" dirty="0"/>
              <a:t>Netflix released more content in the United States then any other country. </a:t>
            </a:r>
          </a:p>
          <a:p>
            <a:r>
              <a:rPr lang="en-US" sz="1800" dirty="0"/>
              <a:t>India, with only half the content of the United States, still released over 100% more content than the other eleven countries included in the analysis. </a:t>
            </a:r>
          </a:p>
          <a:p>
            <a:r>
              <a:rPr lang="en-US" sz="1800" dirty="0"/>
              <a:t>Three out of four of the top countries were primarily English speaking countries. </a:t>
            </a:r>
          </a:p>
          <a:p>
            <a:endParaRPr lang="en-US" sz="1800" dirty="0"/>
          </a:p>
        </p:txBody>
      </p:sp>
      <p:sp>
        <p:nvSpPr>
          <p:cNvPr id="21" name="Rectangle 20">
            <a:extLst>
              <a:ext uri="{FF2B5EF4-FFF2-40B4-BE49-F238E27FC236}">
                <a16:creationId xmlns:a16="http://schemas.microsoft.com/office/drawing/2014/main" id="{577D1452-F0B7-431E-9A24-D3F7103D85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0">
            <a:extLst>
              <a:ext uri="{FF2B5EF4-FFF2-40B4-BE49-F238E27FC236}">
                <a16:creationId xmlns:a16="http://schemas.microsoft.com/office/drawing/2014/main" id="{A660F4F9-5DF5-4F15-BE6A-CD8648BB1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8267" y="559407"/>
            <a:ext cx="6594522"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10;&#10;Description automatically generated">
            <a:extLst>
              <a:ext uri="{FF2B5EF4-FFF2-40B4-BE49-F238E27FC236}">
                <a16:creationId xmlns:a16="http://schemas.microsoft.com/office/drawing/2014/main" id="{E0D032CF-A4A8-4284-B82A-D407E3E15A11}"/>
              </a:ext>
            </a:extLst>
          </p:cNvPr>
          <p:cNvPicPr>
            <a:picLocks noChangeAspect="1"/>
          </p:cNvPicPr>
          <p:nvPr/>
        </p:nvPicPr>
        <p:blipFill rotWithShape="1">
          <a:blip r:embed="rId4">
            <a:extLst>
              <a:ext uri="{28A0092B-C50C-407E-A947-70E740481C1C}">
                <a14:useLocalDpi xmlns:a14="http://schemas.microsoft.com/office/drawing/2010/main" val="0"/>
              </a:ext>
            </a:extLst>
          </a:blip>
          <a:srcRect r="-1" b="5805"/>
          <a:stretch/>
        </p:blipFill>
        <p:spPr>
          <a:xfrm>
            <a:off x="5283708" y="722376"/>
            <a:ext cx="6263640" cy="5413248"/>
          </a:xfrm>
          <a:prstGeom prst="rect">
            <a:avLst/>
          </a:prstGeom>
          <a:effectLst/>
        </p:spPr>
      </p:pic>
      <p:pic>
        <p:nvPicPr>
          <p:cNvPr id="4" name="Audio 3">
            <a:hlinkClick r:id="" action="ppaction://media"/>
            <a:extLst>
              <a:ext uri="{FF2B5EF4-FFF2-40B4-BE49-F238E27FC236}">
                <a16:creationId xmlns:a16="http://schemas.microsoft.com/office/drawing/2014/main" id="{CE5602A0-367F-4BB0-92B3-8E6EBBB188D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12937917"/>
      </p:ext>
    </p:extLst>
  </p:cSld>
  <p:clrMapOvr>
    <a:masterClrMapping/>
  </p:clrMapOvr>
  <mc:AlternateContent xmlns:mc="http://schemas.openxmlformats.org/markup-compatibility/2006" xmlns:p14="http://schemas.microsoft.com/office/powerpoint/2010/main">
    <mc:Choice Requires="p14">
      <p:transition spd="slow" p14:dur="2000" advTm="66375"/>
    </mc:Choice>
    <mc:Fallback xmlns="">
      <p:transition spd="slow" advTm="663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675D9-8C56-433B-9575-9BC159304A11}"/>
              </a:ext>
            </a:extLst>
          </p:cNvPr>
          <p:cNvSpPr>
            <a:spLocks noGrp="1"/>
          </p:cNvSpPr>
          <p:nvPr>
            <p:ph type="title"/>
          </p:nvPr>
        </p:nvSpPr>
        <p:spPr>
          <a:xfrm>
            <a:off x="648929" y="629266"/>
            <a:ext cx="4944152" cy="1622321"/>
          </a:xfrm>
        </p:spPr>
        <p:txBody>
          <a:bodyPr>
            <a:normAutofit fontScale="90000"/>
          </a:bodyPr>
          <a:lstStyle/>
          <a:p>
            <a:r>
              <a:rPr lang="en-US" dirty="0"/>
              <a:t>Netflix Content Releases from 2008 to 2022</a:t>
            </a:r>
          </a:p>
        </p:txBody>
      </p:sp>
      <p:sp>
        <p:nvSpPr>
          <p:cNvPr id="9" name="Content Placeholder 8">
            <a:extLst>
              <a:ext uri="{FF2B5EF4-FFF2-40B4-BE49-F238E27FC236}">
                <a16:creationId xmlns:a16="http://schemas.microsoft.com/office/drawing/2014/main" id="{83DC2DC7-A1FE-40C1-BAE7-F16CC2F10FE3}"/>
              </a:ext>
            </a:extLst>
          </p:cNvPr>
          <p:cNvSpPr>
            <a:spLocks noGrp="1"/>
          </p:cNvSpPr>
          <p:nvPr>
            <p:ph idx="1"/>
          </p:nvPr>
        </p:nvSpPr>
        <p:spPr>
          <a:xfrm>
            <a:off x="648930" y="2438400"/>
            <a:ext cx="4944151" cy="3785419"/>
          </a:xfrm>
        </p:spPr>
        <p:txBody>
          <a:bodyPr>
            <a:normAutofit/>
          </a:bodyPr>
          <a:lstStyle/>
          <a:p>
            <a:r>
              <a:rPr lang="en-US" sz="2400" b="1" dirty="0"/>
              <a:t>Netflix had the highest spike of content release around 2019. </a:t>
            </a:r>
          </a:p>
          <a:p>
            <a:r>
              <a:rPr lang="en-US" sz="2400" dirty="0"/>
              <a:t>Before 2016, Netflix released very little to no content of its own. </a:t>
            </a:r>
          </a:p>
          <a:p>
            <a:r>
              <a:rPr lang="en-US" sz="2400" dirty="0"/>
              <a:t>Content release sharply declined after 2019, with smaller spikes of increased releases in 2020. </a:t>
            </a:r>
          </a:p>
          <a:p>
            <a:r>
              <a:rPr lang="en-US" sz="2400" dirty="0"/>
              <a:t>Content release has remained primarily steady during 2021. </a:t>
            </a:r>
          </a:p>
        </p:txBody>
      </p:sp>
      <p:sp>
        <p:nvSpPr>
          <p:cNvPr id="12" name="Rectangle 11">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 histogram&#10;&#10;Description automatically generated">
            <a:extLst>
              <a:ext uri="{FF2B5EF4-FFF2-40B4-BE49-F238E27FC236}">
                <a16:creationId xmlns:a16="http://schemas.microsoft.com/office/drawing/2014/main" id="{D8F79A07-223F-49E1-B49B-D1BE1C1E4E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4709" y="1357443"/>
            <a:ext cx="4475531" cy="4139866"/>
          </a:xfrm>
          <a:prstGeom prst="rect">
            <a:avLst/>
          </a:prstGeom>
          <a:effectLst/>
        </p:spPr>
      </p:pic>
      <p:pic>
        <p:nvPicPr>
          <p:cNvPr id="15" name="Audio 14">
            <a:hlinkClick r:id="" action="ppaction://media"/>
            <a:extLst>
              <a:ext uri="{FF2B5EF4-FFF2-40B4-BE49-F238E27FC236}">
                <a16:creationId xmlns:a16="http://schemas.microsoft.com/office/drawing/2014/main" id="{FD92306F-DA20-480A-B0D6-281F09232E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40917706"/>
      </p:ext>
    </p:extLst>
  </p:cSld>
  <p:clrMapOvr>
    <a:masterClrMapping/>
  </p:clrMapOvr>
  <mc:AlternateContent xmlns:mc="http://schemas.openxmlformats.org/markup-compatibility/2006" xmlns:p14="http://schemas.microsoft.com/office/powerpoint/2010/main">
    <mc:Choice Requires="p14">
      <p:transition spd="slow" p14:dur="2000" advTm="51558"/>
    </mc:Choice>
    <mc:Fallback xmlns="">
      <p:transition spd="slow" advTm="515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6D356-A13B-4955-A298-8045550D1AB1}"/>
              </a:ext>
            </a:extLst>
          </p:cNvPr>
          <p:cNvSpPr>
            <a:spLocks noGrp="1"/>
          </p:cNvSpPr>
          <p:nvPr>
            <p:ph type="title"/>
          </p:nvPr>
        </p:nvSpPr>
        <p:spPr>
          <a:xfrm>
            <a:off x="648929" y="629266"/>
            <a:ext cx="4944152" cy="1622321"/>
          </a:xfrm>
        </p:spPr>
        <p:txBody>
          <a:bodyPr>
            <a:normAutofit fontScale="90000"/>
          </a:bodyPr>
          <a:lstStyle/>
          <a:p>
            <a:r>
              <a:rPr lang="en-US" dirty="0"/>
              <a:t>Types of Netflix Content Released from 2008 to 2022</a:t>
            </a:r>
          </a:p>
        </p:txBody>
      </p:sp>
      <p:sp>
        <p:nvSpPr>
          <p:cNvPr id="9" name="Content Placeholder 8">
            <a:extLst>
              <a:ext uri="{FF2B5EF4-FFF2-40B4-BE49-F238E27FC236}">
                <a16:creationId xmlns:a16="http://schemas.microsoft.com/office/drawing/2014/main" id="{F59D3059-EBAF-4F3A-A5CD-382D90E3C610}"/>
              </a:ext>
            </a:extLst>
          </p:cNvPr>
          <p:cNvSpPr>
            <a:spLocks noGrp="1"/>
          </p:cNvSpPr>
          <p:nvPr>
            <p:ph idx="1"/>
          </p:nvPr>
        </p:nvSpPr>
        <p:spPr>
          <a:xfrm>
            <a:off x="648930" y="2438400"/>
            <a:ext cx="4944151" cy="3785419"/>
          </a:xfrm>
        </p:spPr>
        <p:txBody>
          <a:bodyPr>
            <a:normAutofit/>
          </a:bodyPr>
          <a:lstStyle/>
          <a:p>
            <a:r>
              <a:rPr lang="en-US" sz="2400" b="1" dirty="0"/>
              <a:t>Netflix has focused on movies over 300% more than television shows. </a:t>
            </a:r>
          </a:p>
          <a:p>
            <a:r>
              <a:rPr lang="en-US" sz="2400" dirty="0"/>
              <a:t>The highest television show content release was in 2020, while the highest movie content release was in 2017, closely followed by 2018. </a:t>
            </a:r>
          </a:p>
          <a:p>
            <a:r>
              <a:rPr lang="en-US" sz="2400" dirty="0"/>
              <a:t>Movie releases sharply decreased by about 125% during 2021, with television show releases decreasing by 100%. </a:t>
            </a:r>
          </a:p>
        </p:txBody>
      </p:sp>
      <p:sp>
        <p:nvSpPr>
          <p:cNvPr id="12" name="Rectangle 11">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 histogram&#10;&#10;Description automatically generated">
            <a:extLst>
              <a:ext uri="{FF2B5EF4-FFF2-40B4-BE49-F238E27FC236}">
                <a16:creationId xmlns:a16="http://schemas.microsoft.com/office/drawing/2014/main" id="{ECA3EFD0-7774-45F6-9F30-24834E39E7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4709" y="1143942"/>
            <a:ext cx="4475531" cy="4566869"/>
          </a:xfrm>
          <a:prstGeom prst="rect">
            <a:avLst/>
          </a:prstGeom>
          <a:effectLst/>
        </p:spPr>
      </p:pic>
      <p:pic>
        <p:nvPicPr>
          <p:cNvPr id="4" name="Audio 3">
            <a:hlinkClick r:id="" action="ppaction://media"/>
            <a:extLst>
              <a:ext uri="{FF2B5EF4-FFF2-40B4-BE49-F238E27FC236}">
                <a16:creationId xmlns:a16="http://schemas.microsoft.com/office/drawing/2014/main" id="{4B3A0DA4-55DC-4A85-AE32-E6A28BBF0E8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091838456"/>
      </p:ext>
    </p:extLst>
  </p:cSld>
  <p:clrMapOvr>
    <a:masterClrMapping/>
  </p:clrMapOvr>
  <mc:AlternateContent xmlns:mc="http://schemas.openxmlformats.org/markup-compatibility/2006" xmlns:p14="http://schemas.microsoft.com/office/powerpoint/2010/main">
    <mc:Choice Requires="p14">
      <p:transition spd="slow" p14:dur="2000" advTm="46545"/>
    </mc:Choice>
    <mc:Fallback xmlns="">
      <p:transition spd="slow" advTm="46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278B8-D1DB-4BA3-BDAC-78B7025E4CEC}"/>
              </a:ext>
            </a:extLst>
          </p:cNvPr>
          <p:cNvSpPr>
            <a:spLocks noGrp="1"/>
          </p:cNvSpPr>
          <p:nvPr>
            <p:ph type="title"/>
          </p:nvPr>
        </p:nvSpPr>
        <p:spPr>
          <a:xfrm>
            <a:off x="648929" y="629266"/>
            <a:ext cx="3505495" cy="1622321"/>
          </a:xfrm>
        </p:spPr>
        <p:txBody>
          <a:bodyPr>
            <a:normAutofit fontScale="90000"/>
          </a:bodyPr>
          <a:lstStyle/>
          <a:p>
            <a:r>
              <a:rPr lang="en-US" dirty="0"/>
              <a:t>Netflix’s Most Productive Years</a:t>
            </a:r>
          </a:p>
        </p:txBody>
      </p:sp>
      <p:sp>
        <p:nvSpPr>
          <p:cNvPr id="9" name="Content Placeholder 8">
            <a:extLst>
              <a:ext uri="{FF2B5EF4-FFF2-40B4-BE49-F238E27FC236}">
                <a16:creationId xmlns:a16="http://schemas.microsoft.com/office/drawing/2014/main" id="{5AB41830-72DB-4609-93BC-288DA5611AAA}"/>
              </a:ext>
            </a:extLst>
          </p:cNvPr>
          <p:cNvSpPr>
            <a:spLocks noGrp="1"/>
          </p:cNvSpPr>
          <p:nvPr>
            <p:ph idx="1"/>
          </p:nvPr>
        </p:nvSpPr>
        <p:spPr>
          <a:xfrm>
            <a:off x="648931" y="2438400"/>
            <a:ext cx="3505494" cy="3785419"/>
          </a:xfrm>
        </p:spPr>
        <p:txBody>
          <a:bodyPr>
            <a:normAutofit/>
          </a:bodyPr>
          <a:lstStyle/>
          <a:p>
            <a:r>
              <a:rPr lang="en-US" sz="2000" b="1" dirty="0"/>
              <a:t>Netflix had the highest productivity, measured by content release, in 2017 and 2018 with over 600 of its own movies and television shows released. </a:t>
            </a:r>
          </a:p>
          <a:p>
            <a:r>
              <a:rPr lang="en-US" sz="2000" dirty="0"/>
              <a:t>2008 had the lowest content release year. </a:t>
            </a:r>
          </a:p>
          <a:p>
            <a:r>
              <a:rPr lang="en-US" sz="2000" dirty="0"/>
              <a:t>So far, Netflix has released about ¼ the content in 2021 that was released in 2017. </a:t>
            </a:r>
          </a:p>
        </p:txBody>
      </p:sp>
      <p:sp>
        <p:nvSpPr>
          <p:cNvPr id="12" name="Rectangle 11">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 funnel chart&#10;&#10;Description automatically generated">
            <a:extLst>
              <a:ext uri="{FF2B5EF4-FFF2-40B4-BE49-F238E27FC236}">
                <a16:creationId xmlns:a16="http://schemas.microsoft.com/office/drawing/2014/main" id="{C044AAFE-2E75-4E70-9699-50CA7D5647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95743" y="807593"/>
            <a:ext cx="5239568" cy="5239568"/>
          </a:xfrm>
          <a:prstGeom prst="rect">
            <a:avLst/>
          </a:prstGeom>
          <a:effectLst/>
        </p:spPr>
      </p:pic>
      <p:pic>
        <p:nvPicPr>
          <p:cNvPr id="4" name="Audio 3">
            <a:hlinkClick r:id="" action="ppaction://media"/>
            <a:extLst>
              <a:ext uri="{FF2B5EF4-FFF2-40B4-BE49-F238E27FC236}">
                <a16:creationId xmlns:a16="http://schemas.microsoft.com/office/drawing/2014/main" id="{7C19F487-9BA6-445C-B2A4-F59FFF50517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4886106"/>
      </p:ext>
    </p:extLst>
  </p:cSld>
  <p:clrMapOvr>
    <a:masterClrMapping/>
  </p:clrMapOvr>
  <mc:AlternateContent xmlns:mc="http://schemas.openxmlformats.org/markup-compatibility/2006" xmlns:p14="http://schemas.microsoft.com/office/powerpoint/2010/main">
    <mc:Choice Requires="p14">
      <p:transition spd="slow" p14:dur="2000" advTm="55855"/>
    </mc:Choice>
    <mc:Fallback xmlns="">
      <p:transition spd="slow" advTm="558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E1378-BD23-41C9-BBAE-D0E313C5F50B}"/>
              </a:ext>
            </a:extLst>
          </p:cNvPr>
          <p:cNvSpPr>
            <a:spLocks noGrp="1"/>
          </p:cNvSpPr>
          <p:nvPr>
            <p:ph type="title"/>
          </p:nvPr>
        </p:nvSpPr>
        <p:spPr>
          <a:xfrm>
            <a:off x="648929" y="629266"/>
            <a:ext cx="3505495" cy="1622321"/>
          </a:xfrm>
        </p:spPr>
        <p:txBody>
          <a:bodyPr>
            <a:normAutofit fontScale="90000"/>
          </a:bodyPr>
          <a:lstStyle/>
          <a:p>
            <a:r>
              <a:rPr lang="en-US" dirty="0"/>
              <a:t>Netflix Content Ratings</a:t>
            </a:r>
          </a:p>
        </p:txBody>
      </p:sp>
      <p:sp>
        <p:nvSpPr>
          <p:cNvPr id="11" name="Content Placeholder 10">
            <a:extLst>
              <a:ext uri="{FF2B5EF4-FFF2-40B4-BE49-F238E27FC236}">
                <a16:creationId xmlns:a16="http://schemas.microsoft.com/office/drawing/2014/main" id="{7780A610-453D-47E1-BBBA-9117A2786035}"/>
              </a:ext>
            </a:extLst>
          </p:cNvPr>
          <p:cNvSpPr>
            <a:spLocks noGrp="1"/>
          </p:cNvSpPr>
          <p:nvPr>
            <p:ph idx="1"/>
          </p:nvPr>
        </p:nvSpPr>
        <p:spPr>
          <a:xfrm>
            <a:off x="648931" y="2438400"/>
            <a:ext cx="3505494" cy="3785419"/>
          </a:xfrm>
        </p:spPr>
        <p:txBody>
          <a:bodyPr>
            <a:normAutofit/>
          </a:bodyPr>
          <a:lstStyle/>
          <a:p>
            <a:r>
              <a:rPr lang="en-US" sz="2000" b="1" dirty="0"/>
              <a:t>Over 50% of Netflix produced movies were rated TV-PG, with the second highest number being TV-MA. </a:t>
            </a:r>
          </a:p>
          <a:p>
            <a:r>
              <a:rPr lang="en-US" sz="2000" dirty="0"/>
              <a:t>The majority of television shows produced by Netflix were rated TV-MA, with about 25% rated TV-14. </a:t>
            </a:r>
          </a:p>
          <a:p>
            <a:endParaRPr lang="en-US" sz="2000" dirty="0"/>
          </a:p>
        </p:txBody>
      </p:sp>
      <p:sp>
        <p:nvSpPr>
          <p:cNvPr id="14" name="Rectangle 13">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4E7E3313-70FB-4CBA-994B-BCF40222FE3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895863" y="807593"/>
            <a:ext cx="5039329" cy="5239568"/>
          </a:xfrm>
          <a:prstGeom prst="rect">
            <a:avLst/>
          </a:prstGeom>
          <a:effectLst/>
        </p:spPr>
      </p:pic>
      <p:pic>
        <p:nvPicPr>
          <p:cNvPr id="5" name="Audio 4">
            <a:hlinkClick r:id="" action="ppaction://media"/>
            <a:extLst>
              <a:ext uri="{FF2B5EF4-FFF2-40B4-BE49-F238E27FC236}">
                <a16:creationId xmlns:a16="http://schemas.microsoft.com/office/drawing/2014/main" id="{FBEC769D-0432-442F-A183-BBA282B5EC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51158367"/>
      </p:ext>
    </p:extLst>
  </p:cSld>
  <p:clrMapOvr>
    <a:masterClrMapping/>
  </p:clrMapOvr>
  <mc:AlternateContent xmlns:mc="http://schemas.openxmlformats.org/markup-compatibility/2006" xmlns:p14="http://schemas.microsoft.com/office/powerpoint/2010/main">
    <mc:Choice Requires="p14">
      <p:transition spd="slow" p14:dur="2000" advTm="48491"/>
    </mc:Choice>
    <mc:Fallback xmlns="">
      <p:transition spd="slow" advTm="48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TotalTime>
  <Words>688</Words>
  <Application>Microsoft Office PowerPoint</Application>
  <PresentationFormat>Widescreen</PresentationFormat>
  <Paragraphs>55</Paragraphs>
  <Slides>12</Slides>
  <Notes>0</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MSDS 670 Data Visualization Final Project</vt:lpstr>
      <vt:lpstr>Table of Contents</vt:lpstr>
      <vt:lpstr>Research Question</vt:lpstr>
      <vt:lpstr>Methodology</vt:lpstr>
      <vt:lpstr>The Top 13 Countries where Netflix released Content </vt:lpstr>
      <vt:lpstr>Netflix Content Releases from 2008 to 2022</vt:lpstr>
      <vt:lpstr>Types of Netflix Content Released from 2008 to 2022</vt:lpstr>
      <vt:lpstr>Netflix’s Most Productive Years</vt:lpstr>
      <vt:lpstr>Netflix Content Ratings</vt:lpstr>
      <vt:lpstr>The Thirty Most Popular Categories of Netflix Content</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MSDS 670 Data Visualization Final Project</dc:title>
  <dc:creator>Moyer, Kaytie R</dc:creator>
  <cp:lastModifiedBy>Moyer, Kaytie R</cp:lastModifiedBy>
  <cp:revision>4</cp:revision>
  <dcterms:created xsi:type="dcterms:W3CDTF">2021-10-15T01:37:30Z</dcterms:created>
  <dcterms:modified xsi:type="dcterms:W3CDTF">2021-10-17T17:38:34Z</dcterms:modified>
</cp:coreProperties>
</file>

<file path=docProps/thumbnail.jpeg>
</file>